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5"/>
  </p:notesMasterIdLst>
  <p:sldIdLst>
    <p:sldId id="260" r:id="rId2"/>
    <p:sldId id="265" r:id="rId3"/>
    <p:sldId id="271" r:id="rId4"/>
  </p:sldIdLst>
  <p:sldSz cx="9144000" cy="6858000" type="screen4x3"/>
  <p:notesSz cx="7099300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7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2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9C3A9F7-8813-4C47-9C81-D9EFAFA88A03}" type="datetimeFigureOut">
              <a:rPr lang="pl-PL" smtClean="0"/>
              <a:t>26.04.2019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8B24506-1331-4B89-96B6-20C1A9A13D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25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5DD-B3D8-4C82-80CD-7DB064F92690}" type="datetime1">
              <a:rPr lang="pl-PL" smtClean="0"/>
              <a:t>26.04.2019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801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F336-2472-4A23-AE6D-531F987A86A4}" type="datetime1">
              <a:rPr lang="pl-PL" smtClean="0"/>
              <a:t>26.04.2019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61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CBC1-ABC2-48A3-AB25-750F81E1BFE7}" type="datetime1">
              <a:rPr lang="pl-PL" smtClean="0"/>
              <a:t>26.04.2019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5859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tytułowy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artek\Desktop\ppt\pliki\pliki_prod\ppt\ppt_bg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91"/>
            <a:ext cx="9142412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539554" y="5199339"/>
            <a:ext cx="8064896" cy="677937"/>
          </a:xfrm>
        </p:spPr>
        <p:txBody>
          <a:bodyPr/>
          <a:lstStyle>
            <a:lvl1pPr>
              <a:defRPr>
                <a:solidFill>
                  <a:srgbClr val="003087"/>
                </a:solidFill>
              </a:defRPr>
            </a:lvl1pPr>
          </a:lstStyle>
          <a:p>
            <a:r>
              <a:rPr lang="pl-PL" dirty="0" smtClean="0"/>
              <a:t>Tytuł prezentacji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554" y="5877525"/>
            <a:ext cx="8064896" cy="503807"/>
          </a:xfrm>
        </p:spPr>
        <p:txBody>
          <a:bodyPr/>
          <a:lstStyle>
            <a:lvl1pPr marL="0" indent="0">
              <a:buNone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73434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rtek\Desktop\ppt\pliki\pliki_prod\ppt\ppt_bg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" y="1588"/>
            <a:ext cx="9142413" cy="685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539554" y="5199339"/>
            <a:ext cx="8064896" cy="6779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 smtClean="0"/>
              <a:t>Tytuł prezentacji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554" y="5877525"/>
            <a:ext cx="8064896" cy="503807"/>
          </a:xfrm>
        </p:spPr>
        <p:txBody>
          <a:bodyPr/>
          <a:lstStyle>
            <a:lvl1pPr marL="0" indent="0">
              <a:buNone/>
              <a:defRPr lang="pl-PL" sz="1200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99749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C_Tytuł rozdział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_bg-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" y="0"/>
            <a:ext cx="9143047" cy="685728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539554" y="5199339"/>
            <a:ext cx="8064896" cy="677937"/>
          </a:xfrm>
        </p:spPr>
        <p:txBody>
          <a:bodyPr/>
          <a:lstStyle>
            <a:lvl1pPr>
              <a:defRPr>
                <a:solidFill>
                  <a:srgbClr val="003087"/>
                </a:solidFill>
              </a:defRPr>
            </a:lvl1pPr>
          </a:lstStyle>
          <a:p>
            <a:r>
              <a:rPr lang="pl-PL" dirty="0" smtClean="0"/>
              <a:t>Tytuł rozdziału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554" y="5877525"/>
            <a:ext cx="8064896" cy="503807"/>
          </a:xfrm>
        </p:spPr>
        <p:txBody>
          <a:bodyPr/>
          <a:lstStyle>
            <a:lvl1pPr marL="0" indent="0">
              <a:buNone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37458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D_Tytuł rozdział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_bg-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" y="714"/>
            <a:ext cx="9143047" cy="685728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539554" y="5775403"/>
            <a:ext cx="8064896" cy="677937"/>
          </a:xfrm>
        </p:spPr>
        <p:txBody>
          <a:bodyPr/>
          <a:lstStyle>
            <a:lvl1pPr>
              <a:defRPr>
                <a:solidFill>
                  <a:srgbClr val="003087"/>
                </a:solidFill>
              </a:defRPr>
            </a:lvl1pPr>
          </a:lstStyle>
          <a:p>
            <a:r>
              <a:rPr lang="pl-PL" dirty="0" smtClean="0"/>
              <a:t>Tytuł rozdziału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6874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751" y="1600204"/>
            <a:ext cx="3956050" cy="4525963"/>
          </a:xfrm>
        </p:spPr>
        <p:txBody>
          <a:bodyPr>
            <a:normAutofit/>
          </a:bodyPr>
          <a:lstStyle>
            <a:lvl1pPr algn="l" defTabSz="914377" rtl="0" eaLnBrk="1" latinLnBrk="0" hangingPunct="1">
              <a:spcBef>
                <a:spcPts val="0"/>
              </a:spcBef>
              <a:defRPr lang="pl-PL" sz="2251" kern="1200" dirty="0" smtClean="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3956248" cy="4525963"/>
          </a:xfrm>
        </p:spPr>
        <p:txBody>
          <a:bodyPr/>
          <a:lstStyle>
            <a:lvl1pPr algn="l" defTabSz="914377" rtl="0" eaLnBrk="1" latinLnBrk="0" hangingPunct="1">
              <a:spcBef>
                <a:spcPts val="0"/>
              </a:spcBef>
              <a:defRPr lang="pl-PL" sz="2251" kern="1200" dirty="0" smtClean="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/>
              <a:pPr/>
              <a:t>‹#›</a:t>
            </a:fld>
            <a:endParaRPr dirty="0"/>
          </a:p>
        </p:txBody>
      </p:sp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572000" y="639540"/>
            <a:ext cx="4032448" cy="413196"/>
          </a:xfrm>
        </p:spPr>
        <p:txBody>
          <a:bodyPr>
            <a:normAutofit/>
          </a:bodyPr>
          <a:lstStyle>
            <a:lvl1pPr algn="r">
              <a:defRPr sz="1200">
                <a:solidFill>
                  <a:srgbClr val="75787B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007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9752" y="1412777"/>
            <a:ext cx="3957638" cy="762099"/>
          </a:xfrm>
        </p:spPr>
        <p:txBody>
          <a:bodyPr anchor="b">
            <a:noAutofit/>
          </a:bodyPr>
          <a:lstStyle>
            <a:lvl1pPr marL="0" indent="0">
              <a:buNone/>
              <a:defRPr lang="pl-PL" sz="2251" b="1" kern="1200" dirty="0" smtClean="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9752" y="2174875"/>
            <a:ext cx="3957638" cy="3951288"/>
          </a:xfrm>
        </p:spPr>
        <p:txBody>
          <a:bodyPr/>
          <a:lstStyle>
            <a:lvl1pPr marL="457189" indent="-457189">
              <a:defRPr lang="pl-PL" sz="2251" kern="1200" dirty="0" smtClean="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457189" lvl="0" indent="-457189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7" y="1412777"/>
            <a:ext cx="3959423" cy="762099"/>
          </a:xfrm>
        </p:spPr>
        <p:txBody>
          <a:bodyPr anchor="b">
            <a:noAutofit/>
          </a:bodyPr>
          <a:lstStyle>
            <a:lvl1pPr marL="0" indent="0">
              <a:buNone/>
              <a:defRPr lang="pl-PL" sz="2251" b="1" kern="1200" dirty="0" smtClean="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</a:pPr>
            <a:r>
              <a:rPr lang="pl-PL" dirty="0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3959423" cy="3951288"/>
          </a:xfrm>
        </p:spPr>
        <p:txBody>
          <a:bodyPr/>
          <a:lstStyle>
            <a:lvl1pPr>
              <a:defRPr lang="pl-PL" sz="2251" kern="1200" dirty="0" smtClean="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4377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defRPr lang="pl-PL" sz="1200" kern="1200" dirty="0" smtClean="0">
                <a:solidFill>
                  <a:srgbClr val="7578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/>
              <a:pPr/>
              <a:t>‹#›</a:t>
            </a:fld>
            <a:endParaRPr dirty="0"/>
          </a:p>
        </p:txBody>
      </p:sp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4572000" y="639540"/>
            <a:ext cx="4032448" cy="413196"/>
          </a:xfrm>
        </p:spPr>
        <p:txBody>
          <a:bodyPr>
            <a:normAutofit/>
          </a:bodyPr>
          <a:lstStyle>
            <a:lvl1pPr algn="r">
              <a:defRPr sz="1200">
                <a:solidFill>
                  <a:srgbClr val="75787B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3653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/>
              <a:pPr/>
              <a:t>‹#›</a:t>
            </a:fld>
            <a:endParaRPr dirty="0"/>
          </a:p>
        </p:txBody>
      </p:sp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572000" y="639540"/>
            <a:ext cx="4032448" cy="413196"/>
          </a:xfrm>
        </p:spPr>
        <p:txBody>
          <a:bodyPr>
            <a:normAutofit/>
          </a:bodyPr>
          <a:lstStyle>
            <a:lvl1pPr algn="r">
              <a:defRPr sz="1200">
                <a:solidFill>
                  <a:srgbClr val="75787B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784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5157192"/>
            <a:ext cx="5486400" cy="5760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1412878"/>
            <a:ext cx="5486400" cy="3672309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733256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7470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D884-4451-44D5-BB77-5E8A024F57A0}" type="datetime1">
              <a:rPr lang="pl-PL" smtClean="0"/>
              <a:t>26.04.2019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7" name="Picture 3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62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EFC5-A9F1-4496-BBBA-18E3E84FB5D2}" type="datetime1">
              <a:rPr lang="pl-PL" smtClean="0"/>
              <a:t>26.04.2019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7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72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B93A-3424-4B10-A289-274B9F7E4535}" type="datetime1">
              <a:rPr lang="pl-PL" smtClean="0"/>
              <a:t>26.04.2019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8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38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224A-3320-4108-BA4C-39A565B174CE}" type="datetime1">
              <a:rPr lang="pl-PL" smtClean="0"/>
              <a:t>26.04.2019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0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68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B5EF-B350-41D2-BFFD-3181BC69172D}" type="datetime1">
              <a:rPr lang="pl-PL" smtClean="0"/>
              <a:t>26.04.2019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6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37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5F9C-103A-4055-B007-422D84DE4E5E}" type="datetime1">
              <a:rPr lang="pl-PL" smtClean="0"/>
              <a:t>26.04.2019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5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99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F26B-0533-493B-BA47-13382D312F63}" type="datetime1">
              <a:rPr lang="pl-PL" smtClean="0"/>
              <a:t>26.04.2019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8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42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1743-AD74-4E08-9B9F-BDD426F26771}" type="datetime1">
              <a:rPr lang="pl-PL" smtClean="0"/>
              <a:t>26.04.2019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8" name="Picture 2" descr="C:\Users\Bartek\Desktop\ppt\pliki\pliki_prod\ppt\ppt_bg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97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0F68F-9B22-44F2-B5B7-3B5BC72ACA38}" type="datetime1">
              <a:rPr lang="pl-PL" smtClean="0"/>
              <a:t>26.04.2019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174C-7012-4B67-9310-D63E4539CC2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320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61" r:id="rId13"/>
    <p:sldLayoutId id="2147483663" r:id="rId14"/>
    <p:sldLayoutId id="2147483664" r:id="rId15"/>
    <p:sldLayoutId id="2147483667" r:id="rId16"/>
    <p:sldLayoutId id="2147483668" r:id="rId17"/>
    <p:sldLayoutId id="2147483669" r:id="rId18"/>
    <p:sldLayoutId id="2147483672" r:id="rId19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aktury.elektroniczne@enea.p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3356992"/>
            <a:ext cx="6840760" cy="1008112"/>
          </a:xfrm>
        </p:spPr>
        <p:txBody>
          <a:bodyPr>
            <a:normAutofit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Faktury elektroniczne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879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338140" y="1373092"/>
            <a:ext cx="636734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Faktury elektroniczne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915056" y="2024117"/>
            <a:ext cx="7365917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Instrukcja obiegu dokumentów finansowych w GK Enea dla Spółek objętych systemem EOD dopuszcza przesyłanie przez kontrahentów faktur elektronicznych po uprzednim uzyskaniu zgody od Zamawiającego – może to być zapis w umowie, zamówieniu, pisemna zgoda wydana na wniosek kontrahenta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Kopię </a:t>
            </a:r>
            <a:r>
              <a:rPr lang="pl-PL" dirty="0"/>
              <a:t>udzielonej zgody na przesyłanie faktur drogą </a:t>
            </a:r>
            <a:r>
              <a:rPr lang="pl-PL" dirty="0" smtClean="0"/>
              <a:t>elektroniczną </a:t>
            </a:r>
            <a:r>
              <a:rPr lang="pl-PL" dirty="0"/>
              <a:t>należy przesłać </a:t>
            </a:r>
            <a:r>
              <a:rPr lang="pl-PL" dirty="0" smtClean="0"/>
              <a:t>na Wsparcie SDFK 08.01</a:t>
            </a:r>
            <a:endParaRPr lang="pl-PL" dirty="0"/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Adresem do przesyłania faktur elektronicznych jest adres: </a:t>
            </a:r>
          </a:p>
          <a:p>
            <a:pPr algn="ctr"/>
            <a:r>
              <a:rPr lang="pl-PL" sz="2400" dirty="0" smtClean="0">
                <a:hlinkClick r:id="rId2"/>
              </a:rPr>
              <a:t>faktury.elektroniczne@enea.pl</a:t>
            </a:r>
            <a:r>
              <a:rPr lang="pl-PL" sz="2400" dirty="0" smtClean="0"/>
              <a:t> </a:t>
            </a:r>
          </a:p>
          <a:p>
            <a:pPr algn="ctr"/>
            <a:endParaRPr lang="pl-PL" sz="24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sp>
        <p:nvSpPr>
          <p:cNvPr id="6" name="Prostokąt 5"/>
          <p:cNvSpPr/>
          <p:nvPr/>
        </p:nvSpPr>
        <p:spPr>
          <a:xfrm>
            <a:off x="3441887" y="679234"/>
            <a:ext cx="570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rgbClr val="0070C0"/>
                </a:solidFill>
              </a:rPr>
              <a:t>Faktury elektroniczne</a:t>
            </a:r>
            <a:endParaRPr lang="pl-PL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174C-7012-4B67-9310-D63E4539CC2E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338140" y="1373092"/>
            <a:ext cx="636734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ZASADY PRZESYŁANIA FAKTUR ELEKTRONICZNYCH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83565" y="1865403"/>
            <a:ext cx="76764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Faktury elektroniczne powinny być przesyłane w nieedytowalnym formacie elektronicznym - </a:t>
            </a:r>
            <a:r>
              <a:rPr lang="pl-PL" b="1" dirty="0" smtClean="0"/>
              <a:t>pdf</a:t>
            </a:r>
            <a:endParaRPr lang="pl-PL" dirty="0" smtClean="0"/>
          </a:p>
          <a:p>
            <a:pPr algn="just"/>
            <a:endParaRPr lang="pl-PL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K</a:t>
            </a:r>
            <a:r>
              <a:rPr lang="pl-PL" dirty="0" smtClean="0"/>
              <a:t>ażda faktura powinna być przesłana jako odrębny plik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Faktury, które posiadają załączniki jako odrębne pliki pdf.– kontrahenci powinni wysyłać jako pojedyncze wiadomości e-mail (faktura + załącznik)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Faktury bez załączników można przesyłać jako odrębne pliki pdf. w jednej wiadomości e-mail, np. kilka faktur bez załączników w jednym e-mailu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Faktury, które wysyłane są jako faktury elektroniczne – kontrahenci </a:t>
            </a:r>
            <a:r>
              <a:rPr lang="pl-PL" b="1" dirty="0" smtClean="0"/>
              <a:t>nie wysyłają</a:t>
            </a:r>
            <a:r>
              <a:rPr lang="pl-PL" dirty="0" smtClean="0"/>
              <a:t> jednocześnie w wersji papierowej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sp>
        <p:nvSpPr>
          <p:cNvPr id="6" name="Prostokąt 5"/>
          <p:cNvSpPr/>
          <p:nvPr/>
        </p:nvSpPr>
        <p:spPr>
          <a:xfrm>
            <a:off x="3441887" y="679234"/>
            <a:ext cx="570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rgbClr val="0070C0"/>
                </a:solidFill>
              </a:rPr>
              <a:t>Faktury elektroniczne</a:t>
            </a:r>
            <a:endParaRPr lang="pl-PL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4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156</Words>
  <Application>Microsoft Office PowerPoint</Application>
  <PresentationFormat>Pokaz na ekranie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 Faktury elektroniczne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Ćwiek</dc:creator>
  <cp:lastModifiedBy>Pietrzyk Janusz</cp:lastModifiedBy>
  <cp:revision>85</cp:revision>
  <cp:lastPrinted>2015-09-02T10:55:14Z</cp:lastPrinted>
  <dcterms:created xsi:type="dcterms:W3CDTF">2015-05-05T11:11:49Z</dcterms:created>
  <dcterms:modified xsi:type="dcterms:W3CDTF">2019-04-26T08:07:16Z</dcterms:modified>
</cp:coreProperties>
</file>